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27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62F2D24-2A00-4DD6-8F9D-C5E7AA8DDBF9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31.01.2021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25D7C67-76D0-40BC-B8D7-A482EF11DA34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A4E4C2D-860C-4A56-82DE-FFB8C4761F2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31.01.2021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6537A93-DE47-46B5-ABC9-FFB00E969A8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iUzvZZw9qF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0400" cy="695700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515160" y="764640"/>
            <a:ext cx="7704360" cy="36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i="1" strike="noStrike" spc="-1">
                <a:solidFill>
                  <a:srgbClr val="000000"/>
                </a:solidFill>
                <a:latin typeface="Calibri"/>
              </a:rPr>
              <a:t>            Городской конкурс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i="1" strike="noStrike" spc="-1">
                <a:solidFill>
                  <a:srgbClr val="000000"/>
                </a:solidFill>
                <a:latin typeface="Calibri"/>
              </a:rPr>
              <a:t>           «Юные правоведы»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Calibri"/>
              </a:rPr>
              <a:t>           МБДОУ – Детский сад №7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Calibri"/>
              </a:rPr>
              <a:t>                 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Calibri"/>
              </a:rPr>
              <a:t>                  Команда «Львята»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79640" y="3687840"/>
            <a:ext cx="6848640" cy="4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600" b="1" i="1" strike="noStrike" spc="-1">
                <a:solidFill>
                  <a:srgbClr val="000000"/>
                </a:solidFill>
                <a:latin typeface="Calibri"/>
              </a:rPr>
              <a:t>Воспитатель: Кузнецова Юлия Николаевна</a:t>
            </a:r>
            <a:endParaRPr lang="ru-RU" sz="2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Picture 2"/>
          <p:cNvPicPr/>
          <p:nvPr/>
        </p:nvPicPr>
        <p:blipFill>
          <a:blip r:embed="rId2"/>
          <a:stretch/>
        </p:blipFill>
        <p:spPr>
          <a:xfrm>
            <a:off x="720" y="72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5976000" y="1487880"/>
            <a:ext cx="280800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«Право на отдых»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39" name="Рисунок 2"/>
          <p:cNvPicPr/>
          <p:nvPr/>
        </p:nvPicPr>
        <p:blipFill>
          <a:blip r:embed="rId3"/>
          <a:stretch/>
        </p:blipFill>
        <p:spPr>
          <a:xfrm>
            <a:off x="4295880" y="2160000"/>
            <a:ext cx="4704120" cy="3528000"/>
          </a:xfrm>
          <a:prstGeom prst="rect">
            <a:avLst/>
          </a:prstGeom>
          <a:ln>
            <a:noFill/>
          </a:ln>
        </p:spPr>
      </p:pic>
      <p:sp>
        <p:nvSpPr>
          <p:cNvPr id="140" name="CustomShape 4"/>
          <p:cNvSpPr/>
          <p:nvPr/>
        </p:nvSpPr>
        <p:spPr>
          <a:xfrm>
            <a:off x="231120" y="1487880"/>
            <a:ext cx="264888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«Право на жильё»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41" name="Рисунок 1"/>
          <p:cNvPicPr/>
          <p:nvPr/>
        </p:nvPicPr>
        <p:blipFill>
          <a:blip r:embed="rId4"/>
          <a:stretch/>
        </p:blipFill>
        <p:spPr>
          <a:xfrm>
            <a:off x="210240" y="2130480"/>
            <a:ext cx="3995640" cy="2996640"/>
          </a:xfrm>
          <a:prstGeom prst="rect">
            <a:avLst/>
          </a:prstGeom>
          <a:ln>
            <a:noFill/>
          </a:ln>
        </p:spPr>
      </p:pic>
      <p:sp>
        <p:nvSpPr>
          <p:cNvPr id="142" name="CustomShape 5"/>
          <p:cNvSpPr/>
          <p:nvPr/>
        </p:nvSpPr>
        <p:spPr>
          <a:xfrm>
            <a:off x="1403640" y="332640"/>
            <a:ext cx="6336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2 ЭТАП – ОСНОВНОЙ (ПРАКТИЧЕСКИЙ)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2759400" y="911880"/>
            <a:ext cx="336060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Оформление выставок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/>
          <p:cNvPicPr/>
          <p:nvPr/>
        </p:nvPicPr>
        <p:blipFill>
          <a:blip r:embed="rId2"/>
          <a:stretch/>
        </p:blipFill>
        <p:spPr>
          <a:xfrm>
            <a:off x="360" y="36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1403640" y="332640"/>
            <a:ext cx="6336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2 ЭТАП – ОСНОВНОЙ (ПРАКТИЧЕСКИЙ)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424080" y="1631880"/>
            <a:ext cx="303192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Работа с родителями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432000" y="2376000"/>
            <a:ext cx="3031920" cy="22849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Беседы</a:t>
            </a:r>
            <a:endParaRPr lang="ru-RU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Консультации «Четыре заповеди мудрого родителя», «Жестокое обращение с детьми, что это такое?», «Три способа открыть ребёнку свою любовь»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3"/>
          <a:stretch/>
        </p:blipFill>
        <p:spPr>
          <a:xfrm>
            <a:off x="4752000" y="968760"/>
            <a:ext cx="3456000" cy="231264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4"/>
          <a:stretch/>
        </p:blipFill>
        <p:spPr>
          <a:xfrm rot="21591000">
            <a:off x="5042520" y="4506840"/>
            <a:ext cx="3882240" cy="2183760"/>
          </a:xfrm>
          <a:prstGeom prst="rect">
            <a:avLst/>
          </a:prstGeom>
          <a:ln>
            <a:noFill/>
          </a:ln>
        </p:spPr>
      </p:pic>
      <p:pic>
        <p:nvPicPr>
          <p:cNvPr id="150" name="Рисунок 149"/>
          <p:cNvPicPr/>
          <p:nvPr/>
        </p:nvPicPr>
        <p:blipFill>
          <a:blip r:embed="rId5"/>
          <a:stretch/>
        </p:blipFill>
        <p:spPr>
          <a:xfrm rot="2400">
            <a:off x="3894480" y="2525760"/>
            <a:ext cx="3016440" cy="244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150"/>
          <p:cNvPicPr/>
          <p:nvPr/>
        </p:nvPicPr>
        <p:blipFill>
          <a:blip r:embed="rId2"/>
          <a:stretch/>
        </p:blipFill>
        <p:spPr>
          <a:xfrm>
            <a:off x="145440" y="1520280"/>
            <a:ext cx="3240000" cy="243000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403640" y="142560"/>
            <a:ext cx="633636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2 ЭТАП – ОСНОВНОЙ (ПРАКТИЧЕСКИЙ)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СОЗДАНИЕ СТЕНГАЗЕТЫ «Большие права ребёнка»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53" name="Рисунок 152"/>
          <p:cNvPicPr/>
          <p:nvPr/>
        </p:nvPicPr>
        <p:blipFill>
          <a:blip r:embed="rId3"/>
          <a:stretch/>
        </p:blipFill>
        <p:spPr>
          <a:xfrm>
            <a:off x="3312000" y="1739160"/>
            <a:ext cx="2769120" cy="2076840"/>
          </a:xfrm>
          <a:prstGeom prst="rect">
            <a:avLst/>
          </a:prstGeom>
          <a:ln>
            <a:noFill/>
          </a:ln>
        </p:spPr>
      </p:pic>
      <p:pic>
        <p:nvPicPr>
          <p:cNvPr id="154" name="Рисунок 153"/>
          <p:cNvPicPr/>
          <p:nvPr/>
        </p:nvPicPr>
        <p:blipFill>
          <a:blip r:embed="rId4"/>
          <a:stretch/>
        </p:blipFill>
        <p:spPr>
          <a:xfrm>
            <a:off x="5762520" y="1532160"/>
            <a:ext cx="3237480" cy="2427840"/>
          </a:xfrm>
          <a:prstGeom prst="rect">
            <a:avLst/>
          </a:prstGeom>
          <a:ln>
            <a:noFill/>
          </a:ln>
        </p:spPr>
      </p:pic>
      <p:pic>
        <p:nvPicPr>
          <p:cNvPr id="155" name="Рисунок 154"/>
          <p:cNvPicPr/>
          <p:nvPr/>
        </p:nvPicPr>
        <p:blipFill>
          <a:blip r:embed="rId5"/>
          <a:stretch/>
        </p:blipFill>
        <p:spPr>
          <a:xfrm>
            <a:off x="576000" y="4302000"/>
            <a:ext cx="3096000" cy="2322000"/>
          </a:xfrm>
          <a:prstGeom prst="rect">
            <a:avLst/>
          </a:prstGeom>
          <a:ln>
            <a:noFill/>
          </a:ln>
        </p:spPr>
      </p:pic>
      <p:pic>
        <p:nvPicPr>
          <p:cNvPr id="156" name="Рисунок 155"/>
          <p:cNvPicPr/>
          <p:nvPr/>
        </p:nvPicPr>
        <p:blipFill>
          <a:blip r:embed="rId6"/>
          <a:stretch/>
        </p:blipFill>
        <p:spPr>
          <a:xfrm>
            <a:off x="2880000" y="3456000"/>
            <a:ext cx="2913120" cy="218484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156"/>
          <p:cNvPicPr/>
          <p:nvPr/>
        </p:nvPicPr>
        <p:blipFill>
          <a:blip r:embed="rId7"/>
          <a:stretch/>
        </p:blipFill>
        <p:spPr>
          <a:xfrm>
            <a:off x="5330520" y="3888000"/>
            <a:ext cx="3669480" cy="2751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60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61" name="Picture 4"/>
          <p:cNvPicPr/>
          <p:nvPr/>
        </p:nvPicPr>
        <p:blipFill>
          <a:blip r:embed="rId3"/>
          <a:stretch/>
        </p:blipFill>
        <p:spPr>
          <a:xfrm>
            <a:off x="0" y="2592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62" name="CustomShape 3"/>
          <p:cNvSpPr/>
          <p:nvPr/>
        </p:nvSpPr>
        <p:spPr>
          <a:xfrm>
            <a:off x="1043640" y="330120"/>
            <a:ext cx="4680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3 ЭТАП – ЗАКЛЮЧИТЕЛЬНЫЙ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3" name="CustomShape 4"/>
          <p:cNvSpPr/>
          <p:nvPr/>
        </p:nvSpPr>
        <p:spPr>
          <a:xfrm>
            <a:off x="215640" y="868320"/>
            <a:ext cx="633636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Создание социальных видеороликов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(презентация их для детей старшей и подготовительной к школе группы)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26956" y="2865240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https://youtu.be/iUzvZZw9qFM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2"/>
          <p:cNvPicPr/>
          <p:nvPr/>
        </p:nvPicPr>
        <p:blipFill>
          <a:blip r:embed="rId2"/>
          <a:stretch/>
        </p:blipFill>
        <p:spPr>
          <a:xfrm>
            <a:off x="720" y="72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432000" y="72000"/>
            <a:ext cx="216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Результаты: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8" name="TextShape 3"/>
          <p:cNvSpPr txBox="1"/>
          <p:nvPr/>
        </p:nvSpPr>
        <p:spPr>
          <a:xfrm>
            <a:off x="72000" y="576000"/>
            <a:ext cx="5472000" cy="527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- Сформированы элементарные представления детей о свободе личности как достижении человечества.</a:t>
            </a:r>
            <a:endParaRPr lang="ru-RU" sz="2400" b="0" strike="noStrike" spc="-1">
              <a:latin typeface="Arial"/>
            </a:endParaRPr>
          </a:p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- Усвоены ключевые понятия: закон, право, правонарушения.</a:t>
            </a:r>
            <a:endParaRPr lang="ru-RU" sz="2400" b="0" strike="noStrike" spc="-1">
              <a:latin typeface="Arial"/>
            </a:endParaRPr>
          </a:p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- Созданы предпосылки к формированию  элементарных гражданских навыков: толерантность, умение решать возникающие в повседневной жизни конфликты правовыми способами.</a:t>
            </a:r>
            <a:endParaRPr lang="ru-RU" sz="2400" b="0" strike="noStrike" spc="-1">
              <a:latin typeface="Arial"/>
            </a:endParaRPr>
          </a:p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- Создан социальный видеоролик</a:t>
            </a:r>
            <a:endParaRPr lang="ru-RU" sz="2400" b="0" strike="noStrike" spc="-1">
              <a:latin typeface="Arial"/>
            </a:endParaRPr>
          </a:p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- Создана стенгазета</a:t>
            </a:r>
            <a:endParaRPr lang="ru-RU" sz="2400" b="0" strike="noStrike" spc="-1">
              <a:latin typeface="Arial"/>
            </a:endParaRPr>
          </a:p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- Повышен уровень интереса и активности родителе воспитанников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69" name="Рисунок 168"/>
          <p:cNvPicPr/>
          <p:nvPr/>
        </p:nvPicPr>
        <p:blipFill>
          <a:blip r:embed="rId3"/>
          <a:stretch/>
        </p:blipFill>
        <p:spPr>
          <a:xfrm>
            <a:off x="5735160" y="1874880"/>
            <a:ext cx="3240000" cy="243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95700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1115640" y="2853000"/>
            <a:ext cx="583236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9FC0FF"/>
                </a:solidFill>
                <a:latin typeface="Calibri"/>
              </a:rPr>
              <a:t>Спасибо за внимание!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0400" cy="695700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248760" y="2349000"/>
            <a:ext cx="720036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i="1" strike="noStrike" spc="-1">
                <a:solidFill>
                  <a:srgbClr val="000000"/>
                </a:solidFill>
                <a:latin typeface="Calibri"/>
              </a:rPr>
              <a:t>Проект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i="1" strike="noStrike" spc="-1">
                <a:solidFill>
                  <a:srgbClr val="000000"/>
                </a:solidFill>
                <a:latin typeface="Calibri"/>
              </a:rPr>
              <a:t>«Ребёнок имеет право на…»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93480" y="332640"/>
            <a:ext cx="8352720" cy="41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00000"/>
                </a:solidFill>
                <a:latin typeface="Calibri"/>
              </a:rPr>
              <a:t>Проблема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Защита прав ребенка. Недостаточное знание у воспитанников и родителей о правах ребёнка.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00000"/>
                </a:solidFill>
                <a:latin typeface="Calibri"/>
              </a:rPr>
              <a:t>Актуальность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Рассматриваемая проблема является актуальной, т. к. очень часто в последнее время СМИ извещают об очередном факте нарушения прав ребёнка в семье или образовательном учреждении.  «Дети мира невинны, уязвимы и зависимы» констатирует Всемирная декларация об обеспечении выживания, защиты и развития детей. Воспитатели в ДОУ обязаны не только знать и соблюдать права ребенка, но и пропагандировать их среди родителей и, конечно же, готовить детей к достойной жизни в обществе, знакомя их с правами ребёнка. 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393480" y="4752000"/>
            <a:ext cx="7344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</a:rPr>
              <a:t>Вид проекта: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исследовательски-творческий</a:t>
            </a:r>
            <a:endParaRPr lang="ru-RU" sz="2000" b="0" strike="noStrike" spc="-1">
              <a:latin typeface="Calibri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415440" y="5472000"/>
            <a:ext cx="82800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</a:rPr>
              <a:t>Участники проекта: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дети старшей группы, воспитатель, родители (законные представители)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/>
          <p:cNvPicPr/>
          <p:nvPr/>
        </p:nvPicPr>
        <p:blipFill>
          <a:blip r:embed="rId2"/>
          <a:stretch/>
        </p:blipFill>
        <p:spPr>
          <a:xfrm>
            <a:off x="3960" y="360"/>
            <a:ext cx="9139680" cy="685764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168840" y="165600"/>
            <a:ext cx="770400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Calibri"/>
              </a:rPr>
              <a:t>Цель: </a:t>
            </a: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Создание условий для формирования правосознания у детей дошкольного возраста.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144000" y="1222920"/>
            <a:ext cx="7488360" cy="525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Calibri"/>
              </a:rPr>
              <a:t>Задачи 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</a:rPr>
              <a:t>Образовательные: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- расширить представления детей о своей принадлежности к человеческому сообществу, о правах детей в мире, дать элементарные представления о свободе личности.</a:t>
            </a:r>
            <a:endParaRPr lang="ru-RU" sz="21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</a:rPr>
              <a:t>Развивающие: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- Разъяснение общепринятых норм и правил поведения.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</a:rPr>
              <a:t>Воспитательные: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- активизировать интересы детей в области прав и обязанностей;</a:t>
            </a:r>
            <a:endParaRPr lang="ru-RU" sz="21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- подчеркнуть роль взрослого в формировании поведения ребенка, ценность каждого ребенка для общества вне зависимости от его индивидуальных особенностей.</a:t>
            </a:r>
            <a:endParaRPr lang="ru-RU" sz="21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- Способствовать формированию чувств собственного достоинства, осознания своих прав и свобод, чувство ответственности за другого человека.</a:t>
            </a:r>
            <a:endParaRPr lang="ru-RU" sz="21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9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6" name="CustomShape 3"/>
          <p:cNvSpPr/>
          <p:nvPr/>
        </p:nvSpPr>
        <p:spPr>
          <a:xfrm>
            <a:off x="539640" y="260640"/>
            <a:ext cx="7920360" cy="490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Calibri"/>
              </a:rPr>
              <a:t>Планируемые результаты:  </a:t>
            </a:r>
            <a:endParaRPr lang="ru-RU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Сформированы элементарные представления детей о свободе личности как достижении человечества.</a:t>
            </a:r>
            <a:endParaRPr lang="ru-RU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Усвоение ключевых понятий: закон, право, правонарушения.</a:t>
            </a:r>
            <a:endParaRPr lang="ru-RU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Создание предпосылок к формированию  элементарных гражданских навыков: толерантность, умение решать возникающие в повседневной жизни конфликты правовыми способами.</a:t>
            </a:r>
            <a:endParaRPr lang="ru-RU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Создание социальных видеороликов</a:t>
            </a:r>
            <a:endParaRPr lang="ru-RU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Создание стенгазеты</a:t>
            </a:r>
            <a:endParaRPr lang="ru-RU" sz="2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0" i="1" strike="noStrike" spc="-1">
                <a:solidFill>
                  <a:srgbClr val="000000"/>
                </a:solidFill>
                <a:latin typeface="Calibri"/>
              </a:rPr>
              <a:t>Повышение уровеня интереса и активности родителе воспитанников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9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611640" y="332280"/>
            <a:ext cx="4968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1 ЭТАП - ПОДГОТОВИТЕЛЬНЫЙ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01" name="Picture 4"/>
          <p:cNvPicPr/>
          <p:nvPr/>
        </p:nvPicPr>
        <p:blipFill>
          <a:blip r:embed="rId3"/>
          <a:stretch/>
        </p:blipFill>
        <p:spPr>
          <a:xfrm>
            <a:off x="7414560" y="2565000"/>
            <a:ext cx="1647360" cy="2546280"/>
          </a:xfrm>
          <a:prstGeom prst="rect">
            <a:avLst/>
          </a:prstGeom>
          <a:ln>
            <a:noFill/>
          </a:ln>
        </p:spPr>
      </p:pic>
      <p:pic>
        <p:nvPicPr>
          <p:cNvPr id="102" name="Picture 6"/>
          <p:cNvPicPr/>
          <p:nvPr/>
        </p:nvPicPr>
        <p:blipFill>
          <a:blip r:embed="rId4"/>
          <a:stretch/>
        </p:blipFill>
        <p:spPr>
          <a:xfrm>
            <a:off x="7180560" y="188640"/>
            <a:ext cx="1766520" cy="2508840"/>
          </a:xfrm>
          <a:prstGeom prst="rect">
            <a:avLst/>
          </a:prstGeom>
          <a:ln>
            <a:noFill/>
          </a:ln>
        </p:spPr>
      </p:pic>
      <p:sp>
        <p:nvSpPr>
          <p:cNvPr id="103" name="CustomShape 4"/>
          <p:cNvSpPr/>
          <p:nvPr/>
        </p:nvSpPr>
        <p:spPr>
          <a:xfrm>
            <a:off x="323640" y="980640"/>
            <a:ext cx="6552360" cy="425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Определение уровня знаний детей о своих правах.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Анкетирование для родителей «Права детей»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Определение темы проекта, постановка цели и задач.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Изучение методической литературы по данной теме.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Разработка и накопление методических материалов по проблеме.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Перспективное планирование проекта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Выбор форм работы с детьми и родителями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Выбор основных мероприятий, определение объёма и содержание работы для внедрения проекта.</a:t>
            </a:r>
            <a:endParaRPr lang="ru-RU" sz="21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Определение и формулировка ожидаемых результатов.</a:t>
            </a:r>
            <a:endParaRPr lang="ru-RU" sz="2100" b="0" strike="noStrike" spc="-1">
              <a:latin typeface="Arial"/>
            </a:endParaRPr>
          </a:p>
        </p:txBody>
      </p:sp>
      <p:pic>
        <p:nvPicPr>
          <p:cNvPr id="104" name="Picture 2"/>
          <p:cNvPicPr/>
          <p:nvPr/>
        </p:nvPicPr>
        <p:blipFill>
          <a:blip r:embed="rId5"/>
          <a:stretch/>
        </p:blipFill>
        <p:spPr>
          <a:xfrm>
            <a:off x="5991840" y="4847040"/>
            <a:ext cx="2376720" cy="180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07" name="Picture 2"/>
          <p:cNvPicPr/>
          <p:nvPr/>
        </p:nvPicPr>
        <p:blipFill>
          <a:blip r:embed="rId2"/>
          <a:stretch/>
        </p:blipFill>
        <p:spPr>
          <a:xfrm>
            <a:off x="2232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1451160" y="404640"/>
            <a:ext cx="6264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2 ЭТАП – ОСНОВНОЙ (ПРАКТИЧЕСКИЙ)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4289760" y="6220800"/>
            <a:ext cx="4524480" cy="45612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Коммуникативная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305280" y="3933000"/>
            <a:ext cx="3762360" cy="131004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Беседа</a:t>
            </a:r>
            <a:endParaRPr lang="ru-RU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Чтение художественной литературы с последующим анализом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11" name="CustomShape 6"/>
          <p:cNvSpPr/>
          <p:nvPr/>
        </p:nvSpPr>
        <p:spPr>
          <a:xfrm>
            <a:off x="267480" y="1052640"/>
            <a:ext cx="666432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Познавательно-исследовательская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12" name="CustomShape 7"/>
          <p:cNvSpPr/>
          <p:nvPr/>
        </p:nvSpPr>
        <p:spPr>
          <a:xfrm>
            <a:off x="4596840" y="1639080"/>
            <a:ext cx="3882240" cy="131004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Рассматривание ситуационных картинок</a:t>
            </a:r>
            <a:endParaRPr lang="ru-RU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Исследование поведенческих ситуаций и их анализ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13" name="Рисунок 3"/>
          <p:cNvPicPr/>
          <p:nvPr/>
        </p:nvPicPr>
        <p:blipFill>
          <a:blip r:embed="rId3"/>
          <a:stretch/>
        </p:blipFill>
        <p:spPr>
          <a:xfrm>
            <a:off x="674280" y="1526400"/>
            <a:ext cx="3203640" cy="2402640"/>
          </a:xfrm>
          <a:prstGeom prst="rect">
            <a:avLst/>
          </a:prstGeom>
          <a:ln>
            <a:noFill/>
          </a:ln>
        </p:spPr>
      </p:pic>
      <p:pic>
        <p:nvPicPr>
          <p:cNvPr id="114" name="Рисунок 113"/>
          <p:cNvPicPr/>
          <p:nvPr/>
        </p:nvPicPr>
        <p:blipFill>
          <a:blip r:embed="rId4"/>
          <a:stretch/>
        </p:blipFill>
        <p:spPr>
          <a:xfrm>
            <a:off x="4680000" y="2952000"/>
            <a:ext cx="4320360" cy="324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1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1403640" y="332640"/>
            <a:ext cx="6336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2 ЭТАП – ОСНОВНОЙ (ПРАКТИЧЕСКИЙ)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2988000" y="866520"/>
            <a:ext cx="316800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Игровая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20" name="CustomShape 5"/>
          <p:cNvSpPr/>
          <p:nvPr/>
        </p:nvSpPr>
        <p:spPr>
          <a:xfrm>
            <a:off x="72000" y="1296000"/>
            <a:ext cx="3168000" cy="100440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Сюжетно-ролевые игры «Дочки-матери» «Чаепитие»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1" name="CustomShape 6"/>
          <p:cNvSpPr/>
          <p:nvPr/>
        </p:nvSpPr>
        <p:spPr>
          <a:xfrm>
            <a:off x="6644520" y="3967920"/>
            <a:ext cx="2211480" cy="222408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Дидактические игры «Хорошо-плохо»</a:t>
            </a:r>
            <a:endParaRPr lang="ru-RU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Игры с правилами «Как правильно?»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22" name="Рисунок 7"/>
          <p:cNvPicPr/>
          <p:nvPr/>
        </p:nvPicPr>
        <p:blipFill>
          <a:blip r:embed="rId3"/>
          <a:stretch/>
        </p:blipFill>
        <p:spPr>
          <a:xfrm>
            <a:off x="5688000" y="1359720"/>
            <a:ext cx="3384000" cy="2538000"/>
          </a:xfrm>
          <a:prstGeom prst="rect">
            <a:avLst/>
          </a:prstGeom>
          <a:ln>
            <a:noFill/>
          </a:ln>
        </p:spPr>
      </p:pic>
      <p:pic>
        <p:nvPicPr>
          <p:cNvPr id="123" name="Рисунок 9"/>
          <p:cNvPicPr/>
          <p:nvPr/>
        </p:nvPicPr>
        <p:blipFill>
          <a:blip r:embed="rId4"/>
          <a:stretch/>
        </p:blipFill>
        <p:spPr>
          <a:xfrm>
            <a:off x="3213720" y="4264560"/>
            <a:ext cx="3410280" cy="2557440"/>
          </a:xfrm>
          <a:prstGeom prst="rect">
            <a:avLst/>
          </a:prstGeom>
          <a:ln>
            <a:noFill/>
          </a:ln>
        </p:spPr>
      </p:pic>
      <p:pic>
        <p:nvPicPr>
          <p:cNvPr id="124" name="Рисунок 10"/>
          <p:cNvPicPr/>
          <p:nvPr/>
        </p:nvPicPr>
        <p:blipFill>
          <a:blip r:embed="rId5"/>
          <a:stretch/>
        </p:blipFill>
        <p:spPr>
          <a:xfrm>
            <a:off x="2354400" y="1936800"/>
            <a:ext cx="3168000" cy="237600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11"/>
          <p:cNvPicPr/>
          <p:nvPr/>
        </p:nvPicPr>
        <p:blipFill>
          <a:blip r:embed="rId6"/>
          <a:stretch/>
        </p:blipFill>
        <p:spPr>
          <a:xfrm>
            <a:off x="112320" y="3247920"/>
            <a:ext cx="2875320" cy="215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-792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9" name="CustomShape 3"/>
          <p:cNvSpPr/>
          <p:nvPr/>
        </p:nvSpPr>
        <p:spPr>
          <a:xfrm>
            <a:off x="1403640" y="332640"/>
            <a:ext cx="6336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9FC0FF"/>
                </a:solidFill>
                <a:latin typeface="Calibri"/>
              </a:rPr>
              <a:t>2 ЭТАП – ОСНОВНОЙ (ПРАКТИЧЕСКИЙ)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2331720" y="866520"/>
            <a:ext cx="4464000" cy="45612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Изобразительная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3622680" y="3017880"/>
            <a:ext cx="647640" cy="8636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2" name="CustomShape 6"/>
          <p:cNvSpPr/>
          <p:nvPr/>
        </p:nvSpPr>
        <p:spPr>
          <a:xfrm>
            <a:off x="4290120" y="5866200"/>
            <a:ext cx="4464000" cy="82188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9FC0FF"/>
                </a:solidFill>
                <a:latin typeface="Calibri"/>
              </a:rPr>
              <a:t>Оформление выставки «Право жить в семье»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33" name="Рисунок 4"/>
          <p:cNvPicPr/>
          <p:nvPr/>
        </p:nvPicPr>
        <p:blipFill>
          <a:blip r:embed="rId3"/>
          <a:stretch/>
        </p:blipFill>
        <p:spPr>
          <a:xfrm>
            <a:off x="121320" y="2130480"/>
            <a:ext cx="3606840" cy="2705040"/>
          </a:xfrm>
          <a:prstGeom prst="rect">
            <a:avLst/>
          </a:prstGeom>
          <a:ln>
            <a:noFill/>
          </a:ln>
        </p:spPr>
      </p:pic>
      <p:pic>
        <p:nvPicPr>
          <p:cNvPr id="134" name="Рисунок 7"/>
          <p:cNvPicPr/>
          <p:nvPr/>
        </p:nvPicPr>
        <p:blipFill>
          <a:blip r:embed="rId4"/>
          <a:stretch/>
        </p:blipFill>
        <p:spPr>
          <a:xfrm>
            <a:off x="4377240" y="1773720"/>
            <a:ext cx="4558320" cy="341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611</Words>
  <Application>Microsoft Office PowerPoint</Application>
  <PresentationFormat>Экран (4:3)</PresentationFormat>
  <Paragraphs>81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Михаил</cp:lastModifiedBy>
  <cp:revision>27</cp:revision>
  <dcterms:created xsi:type="dcterms:W3CDTF">2021-01-24T14:50:32Z</dcterms:created>
  <dcterms:modified xsi:type="dcterms:W3CDTF">2021-01-31T13:46:06Z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1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13</vt:i4>
  </property>
</Properties>
</file>